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17"/>
  </p:notesMasterIdLst>
  <p:sldIdLst>
    <p:sldId id="256" r:id="rId2"/>
    <p:sldId id="299" r:id="rId3"/>
    <p:sldId id="338" r:id="rId4"/>
    <p:sldId id="339" r:id="rId5"/>
    <p:sldId id="340" r:id="rId6"/>
    <p:sldId id="341" r:id="rId7"/>
    <p:sldId id="342" r:id="rId8"/>
    <p:sldId id="329" r:id="rId9"/>
    <p:sldId id="332" r:id="rId10"/>
    <p:sldId id="335" r:id="rId11"/>
    <p:sldId id="334" r:id="rId12"/>
    <p:sldId id="333" r:id="rId13"/>
    <p:sldId id="345" r:id="rId14"/>
    <p:sldId id="344" r:id="rId15"/>
    <p:sldId id="321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737" autoAdjust="0"/>
  </p:normalViewPr>
  <p:slideViewPr>
    <p:cSldViewPr>
      <p:cViewPr>
        <p:scale>
          <a:sx n="70" d="100"/>
          <a:sy n="70" d="100"/>
        </p:scale>
        <p:origin x="-8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5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7146" cy="464741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655" y="1"/>
            <a:ext cx="3037146" cy="464741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r">
              <a:defRPr sz="1200"/>
            </a:lvl1pPr>
          </a:lstStyle>
          <a:p>
            <a:fld id="{4BD7F72C-C71E-4D70-B8CB-D0696A8BD430}" type="datetimeFigureOut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9" tIns="46024" rIns="92049" bIns="460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880" y="4415831"/>
            <a:ext cx="5608640" cy="4182661"/>
          </a:xfrm>
          <a:prstGeom prst="rect">
            <a:avLst/>
          </a:prstGeom>
        </p:spPr>
        <p:txBody>
          <a:bodyPr vert="horz" lIns="92049" tIns="46024" rIns="92049" bIns="460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30063"/>
            <a:ext cx="3037146" cy="464740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655" y="8830063"/>
            <a:ext cx="3037146" cy="464740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r">
              <a:defRPr sz="1200"/>
            </a:lvl1pPr>
          </a:lstStyle>
          <a:p>
            <a:fld id="{BC903929-B8AE-4163-B4D6-7E030666AA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3929-B8AE-4163-B4D6-7E030666AAB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A1D5-67DA-475C-9591-11BD6C2E73FF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1598-6C31-439D-9B31-ABEB8C4C1141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B62D-62DF-407F-94E1-BC041F31F2A8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9864990-D8FF-4FCD-BDE9-F145A865F99E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38E3F-22FC-445E-A0DE-B59A746A8ED9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148F-7322-49EA-96C1-18B8BC8A12E0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242F9-A219-4B2B-B70F-BF01D5C8784D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A808A-1A4A-4658-B52F-2B7615DD2508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CD6C3D7-73DE-46EB-9F59-6FD63E001DAA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DBF36-2CE7-426E-A2DD-AFFD404EEFB1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774DC-ECEE-4813-A186-C976F95AF19A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9FD1A74-CF9B-4EC7-A2B7-51529488C43F}" type="datetime1">
              <a:rPr lang="en-US" smtClean="0"/>
              <a:pPr/>
              <a:t>6/8/2014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ADDEBD5-0DBD-488A-8283-CF54F8DFBF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ransition>
    <p:push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frm=1&amp;source=images&amp;cd=&amp;cad=rja&amp;uact=8&amp;docid=n0Msfh9XMraf3M&amp;tbnid=Dg1RK_xj7shMjM:&amp;ved=0CAUQjRw&amp;url=http://allthingsclipart.com/chart.clipart.htm&amp;ei=Jq6QU8m9Dqm-sQTVkoCABA&amp;bvm=bv.68235269,d.cWc&amp;psig=AFQjCNHcU2-jSEELaufimPas8KPahX0SvQ&amp;ust=140207688858762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Associated Administrators, LLC</a:t>
            </a:r>
          </a:p>
          <a:p>
            <a:r>
              <a:rPr lang="en-US" dirty="0" smtClean="0"/>
              <a:t>Report </a:t>
            </a:r>
          </a:p>
          <a:p>
            <a:endParaRPr lang="en-US" dirty="0" smtClean="0"/>
          </a:p>
          <a:p>
            <a:r>
              <a:rPr lang="en-US" dirty="0" smtClean="0"/>
              <a:t>June 10, 2014</a:t>
            </a:r>
          </a:p>
          <a:p>
            <a:endParaRPr lang="en-US" cap="none" dirty="0" smtClean="0"/>
          </a:p>
          <a:p>
            <a:r>
              <a:rPr lang="en-US" cap="none" dirty="0" smtClean="0"/>
              <a:t>Bill Jensen / President</a:t>
            </a:r>
          </a:p>
          <a:p>
            <a:r>
              <a:rPr lang="en-US" cap="none" dirty="0" smtClean="0"/>
              <a:t>Emily Novak / Account Executive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UFCW Local 1500 </a:t>
            </a:r>
            <a:br>
              <a:rPr lang="en-US" dirty="0" smtClean="0"/>
            </a:br>
            <a:r>
              <a:rPr lang="en-US" dirty="0" smtClean="0"/>
              <a:t>Welfare Fund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SzPct val="110000"/>
              <a:buFont typeface="Arial" pitchFamily="34" charset="0"/>
              <a:buChar char="•"/>
            </a:pPr>
            <a:endParaRPr lang="en-US" dirty="0" smtClean="0"/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AMR/Highlights 1Qtr 2014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JAA Status Update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Snapshot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Claims Report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Appeals</a:t>
            </a:r>
          </a:p>
          <a:p>
            <a:pPr lvl="1">
              <a:buSzPct val="110000"/>
              <a:buFont typeface="Arial" pitchFamily="34" charset="0"/>
              <a:buChar char="•"/>
            </a:pPr>
            <a:r>
              <a:rPr lang="en-US" dirty="0" smtClean="0"/>
              <a:t>Tabled Appeals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dirty="0" smtClean="0"/>
              <a:t>Other Fund Business</a:t>
            </a:r>
          </a:p>
          <a:p>
            <a:pPr>
              <a:buSzPct val="110000"/>
              <a:buFont typeface="Arial" pitchFamily="34" charset="0"/>
              <a:buChar char="•"/>
            </a:pPr>
            <a:r>
              <a:rPr lang="en-US" smtClean="0"/>
              <a:t>Conclusion</a:t>
            </a:r>
            <a:endParaRPr lang="en-US" dirty="0" smtClean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1Q14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03920" cy="4572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/>
              <a:t>Full Time Plan</a:t>
            </a:r>
          </a:p>
          <a:p>
            <a:pPr lvl="1">
              <a:buFont typeface="Wingdings" pitchFamily="2" charset="2"/>
              <a:buChar char="q"/>
            </a:pPr>
            <a:endParaRPr lang="en-US" sz="13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Deficit continues during 1Q14			</a:t>
            </a:r>
          </a:p>
          <a:p>
            <a:pPr lvl="1">
              <a:buNone/>
            </a:pPr>
            <a:endParaRPr lang="en-US" sz="1300" dirty="0" smtClean="0"/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Total Medical expense in 1Q14 was $9.7 million</a:t>
            </a:r>
          </a:p>
          <a:p>
            <a:pPr lvl="4">
              <a:buFont typeface="Wingdings" pitchFamily="2" charset="2"/>
              <a:buChar char="q"/>
            </a:pPr>
            <a:r>
              <a:rPr lang="en-US" dirty="0" smtClean="0">
                <a:solidFill>
                  <a:schemeClr val="tx2"/>
                </a:solidFill>
              </a:rPr>
              <a:t>$10.4 / $11.3 /9.9/9.6 million in previous four quarters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Total Rx cost in 1Q14 was $2.4 million</a:t>
            </a:r>
          </a:p>
          <a:p>
            <a:pPr lvl="4">
              <a:buFont typeface="Wingdings" pitchFamily="2" charset="2"/>
              <a:buChar char="q"/>
            </a:pPr>
            <a:r>
              <a:rPr lang="en-US" dirty="0" smtClean="0">
                <a:solidFill>
                  <a:schemeClr val="tx2"/>
                </a:solidFill>
              </a:rPr>
              <a:t> $2.1 / $2.3/ $2.1 / $2.4 million in previous four quarters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Overall expense for 1Q14 was $13.1 million </a:t>
            </a:r>
          </a:p>
          <a:p>
            <a:pPr lvl="3">
              <a:buNone/>
            </a:pPr>
            <a:r>
              <a:rPr lang="en-US" dirty="0" smtClean="0"/>
              <a:t>    (4Q13 - $13 million / 3Q13 - $12.9 million)</a:t>
            </a:r>
          </a:p>
          <a:p>
            <a:pPr lvl="3">
              <a:buFont typeface="Wingdings" pitchFamily="2" charset="2"/>
              <a:buChar char="q"/>
            </a:pPr>
            <a:r>
              <a:rPr lang="en-US" dirty="0" smtClean="0"/>
              <a:t>1Q14 deficit was $1.8 million</a:t>
            </a:r>
          </a:p>
          <a:p>
            <a:pPr lvl="2">
              <a:buNone/>
            </a:pPr>
            <a:endParaRPr lang="en-US" sz="1300" dirty="0" smtClean="0">
              <a:solidFill>
                <a:schemeClr val="tx2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PPPM Cost 1Q14 - $1,121</a:t>
            </a:r>
          </a:p>
          <a:p>
            <a:pPr lvl="1">
              <a:buNone/>
            </a:pPr>
            <a:endParaRPr lang="en-US" sz="1300" dirty="0" smtClean="0"/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The predominant contribution rate effective January 1, 2014 is $1016.50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8" name="Picture 4" descr="http://allthingsclipart.com/chart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1295400"/>
            <a:ext cx="1752600" cy="1457326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1Q14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503920" cy="411784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/>
              <a:t>Part Time Plan</a:t>
            </a:r>
          </a:p>
          <a:p>
            <a:pPr algn="ctr">
              <a:buNone/>
            </a:pPr>
            <a:endParaRPr lang="en-US" sz="1000" dirty="0" smtClean="0"/>
          </a:p>
          <a:p>
            <a:pPr lvl="1" algn="ctr"/>
            <a:r>
              <a:rPr lang="en-US" dirty="0" smtClean="0"/>
              <a:t>Surplus continues</a:t>
            </a:r>
          </a:p>
          <a:p>
            <a:pPr lvl="1" algn="ctr">
              <a:buNone/>
            </a:pPr>
            <a:endParaRPr lang="en-US" sz="1000" dirty="0" smtClean="0"/>
          </a:p>
          <a:p>
            <a:pPr lvl="1" algn="ctr">
              <a:buNone/>
            </a:pPr>
            <a:endParaRPr lang="en-US" sz="1000" dirty="0" smtClean="0"/>
          </a:p>
          <a:p>
            <a:pPr lvl="2" algn="ctr"/>
            <a:r>
              <a:rPr lang="en-US" dirty="0" smtClean="0"/>
              <a:t>1Q14 Surplus </a:t>
            </a:r>
            <a:r>
              <a:rPr lang="en-US" dirty="0" smtClean="0">
                <a:solidFill>
                  <a:schemeClr val="tx2"/>
                </a:solidFill>
              </a:rPr>
              <a:t>- $1.3 million</a:t>
            </a:r>
          </a:p>
          <a:p>
            <a:pPr lvl="2" algn="ctr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lvl="1" algn="ctr"/>
            <a:r>
              <a:rPr lang="en-US" dirty="0" smtClean="0"/>
              <a:t>Overall expense for 1Q14 was $1.4 million</a:t>
            </a:r>
          </a:p>
          <a:p>
            <a:pPr lvl="1" algn="ctr">
              <a:buNone/>
            </a:pPr>
            <a:r>
              <a:rPr lang="en-US" dirty="0" smtClean="0"/>
              <a:t>     (3Q13 - $1.4 million / 4Q13 - $1.3 million)</a:t>
            </a:r>
          </a:p>
          <a:p>
            <a:pPr lvl="2" algn="ctr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lvl="1" algn="ctr"/>
            <a:r>
              <a:rPr lang="en-US" dirty="0" smtClean="0"/>
              <a:t>PPPM Cost 4Q13 - $38</a:t>
            </a:r>
          </a:p>
          <a:p>
            <a:pPr lvl="1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The predominant contribution rate effective January 1, 2014 is $71.08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 descr="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524000"/>
            <a:ext cx="1752600" cy="1233311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1Q14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Special Part Time Plan</a:t>
            </a:r>
          </a:p>
          <a:p>
            <a:pPr algn="ctr">
              <a:buNone/>
            </a:pPr>
            <a:endParaRPr lang="en-US" sz="1000" dirty="0" smtClean="0"/>
          </a:p>
          <a:p>
            <a:pPr lvl="1" algn="ctr"/>
            <a:r>
              <a:rPr lang="en-US" dirty="0" smtClean="0"/>
              <a:t>Deficit of $177,500 for 1Q14</a:t>
            </a:r>
          </a:p>
          <a:p>
            <a:pPr lvl="1" algn="ctr"/>
            <a:endParaRPr lang="en-US" dirty="0" smtClean="0"/>
          </a:p>
          <a:p>
            <a:pPr lvl="1" algn="ctr"/>
            <a:r>
              <a:rPr lang="en-US" dirty="0" smtClean="0"/>
              <a:t>Total expense for 1Q14 was $1.5 million</a:t>
            </a:r>
          </a:p>
          <a:p>
            <a:pPr lvl="1" algn="ctr">
              <a:buNone/>
            </a:pPr>
            <a:r>
              <a:rPr lang="en-US" dirty="0" smtClean="0"/>
              <a:t>(3Q13 - $1.7 million / 4Q13 - $1.4 million)</a:t>
            </a:r>
          </a:p>
          <a:p>
            <a:pPr lvl="1" algn="ctr"/>
            <a:endParaRPr lang="en-US" dirty="0" smtClean="0"/>
          </a:p>
          <a:p>
            <a:pPr lvl="1" algn="ctr"/>
            <a:r>
              <a:rPr lang="en-US" dirty="0" smtClean="0"/>
              <a:t>PPPM Cost 1Q14 - $307</a:t>
            </a:r>
          </a:p>
          <a:p>
            <a:pPr lvl="1" algn="ctr">
              <a:buNone/>
            </a:pPr>
            <a:endParaRPr lang="en-US" dirty="0" smtClean="0"/>
          </a:p>
          <a:p>
            <a:pPr lvl="1" algn="ctr"/>
            <a:r>
              <a:rPr lang="en-US" dirty="0" smtClean="0"/>
              <a:t>The predominant contribution rate effective January 1, 2014 is $291.65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3" descr="C:\Program Files (x86)\Microsoft Office\MEDIA\CAGCAT10\j024071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418708" y="1447801"/>
            <a:ext cx="1268092" cy="1447799"/>
          </a:xfrm>
          <a:prstGeom prst="rect">
            <a:avLst/>
          </a:prstGeo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1Q14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828800"/>
            <a:ext cx="8503920" cy="427024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/>
              <a:t>Combined Plans</a:t>
            </a:r>
          </a:p>
          <a:p>
            <a:pPr algn="ctr"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Deficit in Full Time Drove an Overall Deficit for All Combined Plans</a:t>
            </a:r>
          </a:p>
          <a:p>
            <a:pPr lvl="1">
              <a:buNone/>
            </a:pPr>
            <a:endParaRPr lang="en-US" sz="1000" dirty="0" smtClean="0"/>
          </a:p>
          <a:p>
            <a:pPr lvl="3"/>
            <a:r>
              <a:rPr lang="en-US" dirty="0" smtClean="0"/>
              <a:t>1Q14 deficit - $500,275</a:t>
            </a:r>
          </a:p>
          <a:p>
            <a:pPr lvl="2"/>
            <a:endParaRPr lang="en-US" dirty="0" smtClean="0">
              <a:solidFill>
                <a:schemeClr val="tx2"/>
              </a:solidFill>
            </a:endParaRPr>
          </a:p>
          <a:p>
            <a:pPr lvl="1"/>
            <a:r>
              <a:rPr lang="en-US" dirty="0" smtClean="0"/>
              <a:t>PPPM Cost 1Q14 - $288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Recap of 1Q14: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FT – 1Q14 $1.8 million deficit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PT – 1Q14 $1.2 million surplus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SPT – 1Q14 $177,500 deficit</a:t>
            </a:r>
          </a:p>
          <a:p>
            <a:pPr lvl="2"/>
            <a:r>
              <a:rPr lang="en-US" dirty="0" smtClean="0">
                <a:solidFill>
                  <a:schemeClr val="tx2"/>
                </a:solidFill>
              </a:rPr>
              <a:t>All Plans – 1Q14 $500,275 deficit</a:t>
            </a:r>
          </a:p>
          <a:p>
            <a:pPr lvl="2">
              <a:buNone/>
            </a:pPr>
            <a:r>
              <a:rPr lang="en-US" dirty="0" smtClean="0"/>
              <a:t>    </a:t>
            </a:r>
            <a:r>
              <a:rPr lang="en-US" sz="2100" dirty="0" smtClean="0"/>
              <a:t>(includes investment and other income)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puz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3810000"/>
            <a:ext cx="1371600" cy="1427711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AMR/Highlights: 1Q14 Summary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en-US" b="1" dirty="0" smtClean="0"/>
              <a:t>Reserve Projection</a:t>
            </a:r>
          </a:p>
          <a:p>
            <a:pPr algn="r">
              <a:buNone/>
            </a:pPr>
            <a:endParaRPr lang="en-US" sz="1000" dirty="0" smtClean="0"/>
          </a:p>
          <a:p>
            <a:pPr lvl="1" algn="r"/>
            <a:r>
              <a:rPr lang="en-US" dirty="0" smtClean="0"/>
              <a:t>As of March 31, 2014 – 1.9 months</a:t>
            </a:r>
          </a:p>
          <a:p>
            <a:pPr lvl="1" algn="r">
              <a:buNone/>
            </a:pPr>
            <a:endParaRPr lang="en-US" sz="500" dirty="0" smtClean="0"/>
          </a:p>
          <a:p>
            <a:pPr lvl="4" algn="r"/>
            <a:r>
              <a:rPr lang="en-US" dirty="0" smtClean="0">
                <a:solidFill>
                  <a:schemeClr val="tx2"/>
                </a:solidFill>
              </a:rPr>
              <a:t>Future projections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3 months out (6/30/14): 1.7 months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6 months out (9/30/14): 1.5 months</a:t>
            </a:r>
          </a:p>
          <a:p>
            <a:pPr lvl="5" algn="r"/>
            <a:r>
              <a:rPr lang="en-US" dirty="0" smtClean="0">
                <a:solidFill>
                  <a:schemeClr val="tx2"/>
                </a:solidFill>
              </a:rPr>
              <a:t>12 months out (3/31/15): 1.0 months</a:t>
            </a:r>
          </a:p>
          <a:p>
            <a:pPr lvl="5" algn="r">
              <a:buNone/>
            </a:pPr>
            <a:endParaRPr lang="en-US" dirty="0" smtClean="0"/>
          </a:p>
          <a:p>
            <a:pPr lvl="1" algn="r"/>
            <a:r>
              <a:rPr lang="en-US" i="1" dirty="0" smtClean="0"/>
              <a:t>Reserve is based on unassigned reserve only.</a:t>
            </a:r>
          </a:p>
          <a:p>
            <a:pPr lvl="1" algn="r"/>
            <a:r>
              <a:rPr lang="en-US" i="1" dirty="0" smtClean="0"/>
              <a:t> Future projections were based on the prior plan designs, which changed as of March 1, 2014, so projections will be subject to change on subsequent reports.</a:t>
            </a:r>
          </a:p>
          <a:p>
            <a:pPr lvl="1" algn="r">
              <a:buNone/>
            </a:pPr>
            <a:r>
              <a:rPr lang="en-US" i="1" dirty="0" smtClean="0"/>
              <a:t>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continuous-improv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133600"/>
            <a:ext cx="2209800" cy="165735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JAA Status Update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Snapshot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362200"/>
          <a:ext cx="8153400" cy="2525488"/>
        </p:xfrm>
        <a:graphic>
          <a:graphicData uri="http://schemas.openxmlformats.org/drawingml/2006/table">
            <a:tbl>
              <a:tblPr/>
              <a:tblGrid>
                <a:gridCol w="2038350"/>
                <a:gridCol w="2038350"/>
                <a:gridCol w="2038350"/>
                <a:gridCol w="2038350"/>
              </a:tblGrid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Month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Claims Processed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Billed Amount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Paid Amount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October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12,541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12,550,001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4,133,446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November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10,138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8,941,098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2,929,027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December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8,523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7,818,525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2,430,267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January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9,606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10,865,711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3,010,128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February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8,393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9,721,002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2,947,214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March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8,623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8,621,078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2,555,026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Totals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57,824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58,517,415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18,005,108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Report - 1Q14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Content Placeholder 8" descr="FT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01625" y="2239590"/>
            <a:ext cx="8504238" cy="3147170"/>
          </a:xfr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Claims Report – 1Q14,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7" name="Content Placeholder 16" descr="SP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2466097"/>
            <a:ext cx="8504238" cy="2694156"/>
          </a:xfr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– Report,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Content Placeholder 5" descr="PT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2373232"/>
            <a:ext cx="8504238" cy="2879885"/>
          </a:xfrm>
        </p:spPr>
      </p:pic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Report 1Q14, cont’d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1" name="Content Placeholder 60" descr="Retirees and Total 1Q1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2364305"/>
            <a:ext cx="8504238" cy="2897740"/>
          </a:xfrm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Appeals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EBD5-0DBD-488A-8283-CF54F8DFBFA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Appeals Subcommittee</a:t>
            </a:r>
          </a:p>
          <a:p>
            <a:pPr lvl="1"/>
            <a:r>
              <a:rPr lang="en-US" dirty="0" smtClean="0"/>
              <a:t>Bruce Both		Anthony Speelman</a:t>
            </a:r>
          </a:p>
          <a:p>
            <a:pPr lvl="1">
              <a:buNone/>
            </a:pPr>
            <a:r>
              <a:rPr lang="en-US" dirty="0" smtClean="0"/>
              <a:t>	Richard Grobman	Mike Grosso</a:t>
            </a:r>
          </a:p>
          <a:p>
            <a:r>
              <a:rPr lang="en-US" dirty="0" smtClean="0"/>
              <a:t>Tabled Appeals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Other Fund Business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sz="2400" dirty="0" smtClean="0"/>
              <a:t>Positive Pay in place</a:t>
            </a:r>
          </a:p>
          <a:p>
            <a:pPr marL="514350" indent="-514350"/>
            <a:r>
              <a:rPr lang="en-US" sz="2400" dirty="0" smtClean="0"/>
              <a:t>Steep increase in call volume due to benefit changes – additional phone representatives in place</a:t>
            </a:r>
          </a:p>
          <a:p>
            <a:pPr marL="514350" indent="-514350"/>
            <a:r>
              <a:rPr lang="en-US" sz="2400" dirty="0" smtClean="0"/>
              <a:t>Final mailing to FT spouses to verify other coverage </a:t>
            </a:r>
          </a:p>
          <a:p>
            <a:pPr marL="514350" indent="-514350"/>
            <a:r>
              <a:rPr lang="en-US" sz="2400" dirty="0" err="1" smtClean="0"/>
              <a:t>NETime</a:t>
            </a:r>
            <a:r>
              <a:rPr lang="en-US" sz="2400" dirty="0" smtClean="0"/>
              <a:t> – online claims access via AA website</a:t>
            </a:r>
          </a:p>
          <a:p>
            <a:pPr marL="788670" lvl="1" indent="-514350"/>
            <a:r>
              <a:rPr lang="en-US" sz="1900" dirty="0" smtClean="0"/>
              <a:t>Instructions for access will be posted  on the AA website and L1500 website, and will be added to new participant letters</a:t>
            </a:r>
          </a:p>
          <a:p>
            <a:pPr marL="788670" lvl="1" indent="-514350"/>
            <a:r>
              <a:rPr lang="en-US" sz="1900" dirty="0" smtClean="0"/>
              <a:t>Phone representatives will alert participants</a:t>
            </a:r>
          </a:p>
          <a:p>
            <a:pPr marL="788670" lvl="1" indent="-514350"/>
            <a:r>
              <a:rPr lang="en-US" sz="1900" dirty="0" smtClean="0"/>
              <a:t>An article will be included in the September  “Register”</a:t>
            </a:r>
          </a:p>
          <a:p>
            <a:pPr marL="514350" indent="-514350"/>
            <a:r>
              <a:rPr lang="en-US" sz="2400" dirty="0" smtClean="0"/>
              <a:t>PCORI fee due July 31, 2014</a:t>
            </a:r>
          </a:p>
          <a:p>
            <a:pPr marL="514350" indent="-514350"/>
            <a:r>
              <a:rPr lang="en-US" sz="2400" dirty="0" smtClean="0"/>
              <a:t>Out-of-network claim discounting option presented</a:t>
            </a:r>
          </a:p>
          <a:p>
            <a:pPr marL="514350" indent="-514350"/>
            <a:endParaRPr lang="en-US" sz="2400" dirty="0" smtClean="0"/>
          </a:p>
          <a:p>
            <a:pPr marL="514350" indent="-514350">
              <a:buNone/>
            </a:pPr>
            <a:endParaRPr lang="en-US" sz="2400" dirty="0" smtClean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Conclusion</a:t>
            </a: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6572</TotalTime>
  <Words>480</Words>
  <Application>Microsoft Office PowerPoint</Application>
  <PresentationFormat>On-screen Show (4:3)</PresentationFormat>
  <Paragraphs>161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UFCW Local 1500  Welfare Fund</vt:lpstr>
      <vt:lpstr>Agenda</vt:lpstr>
      <vt:lpstr>AMR/Highlights: 1Q14 Summary</vt:lpstr>
      <vt:lpstr>AMR/Highlights: 1Q14 Summary</vt:lpstr>
      <vt:lpstr>AMR/Highlights: 1Q14 Summary</vt:lpstr>
      <vt:lpstr>AMR/Highlights: 1Q14 Summary</vt:lpstr>
      <vt:lpstr>AMR/Highlights: 1Q14 Summary</vt:lpstr>
      <vt:lpstr>JAA Status Update</vt:lpstr>
      <vt:lpstr>Claims Report - 1Q14</vt:lpstr>
      <vt:lpstr>Claims Report – 1Q14, cont’d</vt:lpstr>
      <vt:lpstr>Claims – Report, cont’d</vt:lpstr>
      <vt:lpstr>Claims Report 1Q14, cont’d</vt:lpstr>
      <vt:lpstr>Appeals</vt:lpstr>
      <vt:lpstr>Other Fund Business</vt:lpstr>
      <vt:lpstr>Conclusion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UFCW Local 1500 Welfare Fund</dc:title>
  <dc:creator>Ryk Tierney</dc:creator>
  <cp:lastModifiedBy>Emily Novak</cp:lastModifiedBy>
  <cp:revision>426</cp:revision>
  <dcterms:created xsi:type="dcterms:W3CDTF">2012-03-08T13:29:25Z</dcterms:created>
  <dcterms:modified xsi:type="dcterms:W3CDTF">2014-06-08T13:29:57Z</dcterms:modified>
</cp:coreProperties>
</file>